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  <p:sldMasterId id="2147483672" r:id="rId5"/>
  </p:sldMasterIdLst>
  <p:sldIdLst>
    <p:sldId id="283" r:id="rId6"/>
    <p:sldId id="258" r:id="rId7"/>
    <p:sldId id="257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62" r:id="rId21"/>
    <p:sldId id="264" r:id="rId22"/>
  </p:sldIdLst>
  <p:sldSz cx="9144000" cy="6858000" type="screen4x3"/>
  <p:notesSz cx="6858000" cy="9144000"/>
  <p:embeddedFontLst>
    <p:embeddedFont>
      <p:font typeface="나눔명조 ExtraBold" panose="020B0600000101010101" charset="-127"/>
      <p:bold r:id="rId23"/>
    </p:embeddedFont>
    <p:embeddedFont>
      <p:font typeface="Aharoni" panose="02010803020104030203" pitchFamily="2" charset="-79"/>
      <p:bold r:id="rId24"/>
    </p:embeddedFont>
    <p:embeddedFont>
      <p:font typeface="나눔고딕" panose="020B0600000101010101" charset="-127"/>
      <p:regular r:id="rId25"/>
      <p:bold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맑은 고딕" panose="020B0503020000020004" pitchFamily="50" charset="-127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나눔고딕 ExtraBold" panose="020B0600000101010101" charset="-127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C6A87C"/>
    <a:srgbClr val="F6ECD3"/>
    <a:srgbClr val="333F50"/>
    <a:srgbClr val="E7E5E1"/>
    <a:srgbClr val="CFB691"/>
    <a:srgbClr val="7C7676"/>
    <a:srgbClr val="EFEEEE"/>
    <a:srgbClr val="DBC8AD"/>
    <a:srgbClr val="FBF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나눔고딕" panose="020D06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3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998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978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87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44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671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1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183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799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852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34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6863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004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531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D1504-FB80-4A4D-BF4F-DFCD262C1A20}" type="datetimeFigureOut">
              <a:rPr lang="ko-KR" altLang="en-US" smtClean="0"/>
              <a:t>2020-07-31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314EA-D945-4E1E-B3FF-34D622096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3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a typeface="나눔고딕" panose="020D0604000000000000" pitchFamily="50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729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397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고딕" panose="020D0604000000000000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  <a:lvl2pPr>
              <a:defRPr>
                <a:ea typeface="나눔고딕" panose="020D0604000000000000" pitchFamily="50" charset="-127"/>
              </a:defRPr>
            </a:lvl2pPr>
            <a:lvl3pPr>
              <a:defRPr>
                <a:ea typeface="나눔고딕" panose="020D0604000000000000" pitchFamily="50" charset="-127"/>
              </a:defRPr>
            </a:lvl3pPr>
            <a:lvl4pPr>
              <a:defRPr>
                <a:ea typeface="나눔고딕" panose="020D0604000000000000" pitchFamily="50" charset="-127"/>
              </a:defRPr>
            </a:lvl4pPr>
            <a:lvl5pPr>
              <a:defRPr>
                <a:ea typeface="나눔고딕" panose="020D0604000000000000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670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00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886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고딕" panose="020D0604000000000000" pitchFamily="50" charset="-127"/>
              </a:defRPr>
            </a:lvl1pPr>
            <a:lvl2pPr>
              <a:defRPr sz="2800">
                <a:ea typeface="나눔고딕" panose="020D0604000000000000" pitchFamily="50" charset="-127"/>
              </a:defRPr>
            </a:lvl2pPr>
            <a:lvl3pPr>
              <a:defRPr sz="2400">
                <a:ea typeface="나눔고딕" panose="020D0604000000000000" pitchFamily="50" charset="-127"/>
              </a:defRPr>
            </a:lvl3pPr>
            <a:lvl4pPr>
              <a:defRPr sz="2000">
                <a:ea typeface="나눔고딕" panose="020D0604000000000000" pitchFamily="50" charset="-127"/>
              </a:defRPr>
            </a:lvl4pPr>
            <a:lvl5pPr>
              <a:defRPr sz="2000">
                <a:ea typeface="나눔고딕" panose="020D0604000000000000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63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ea typeface="나눔고딕" panose="020D0604000000000000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나눔고딕" panose="020D0604000000000000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6F2CF906-A327-4DD5-A82E-2B7E1C2003F3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나눔고딕" panose="020D0604000000000000" pitchFamily="50" charset="-127"/>
              </a:defRPr>
            </a:lvl1pPr>
          </a:lstStyle>
          <a:p>
            <a:fld id="{4CB00D27-E6D6-4CD0-AAF9-D1B9CDD539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290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126078" y="112480"/>
            <a:ext cx="8891844" cy="663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고딕" panose="020D0604000000000000" pitchFamily="50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281700" y="228569"/>
            <a:ext cx="8580600" cy="6400862"/>
          </a:xfrm>
          <a:prstGeom prst="rect">
            <a:avLst/>
          </a:prstGeom>
          <a:noFill/>
          <a:ln w="19050">
            <a:solidFill>
              <a:srgbClr val="333F50"/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고딕" panose="020D0604000000000000" pitchFamily="50" charset="-127"/>
            </a:endParaRPr>
          </a:p>
        </p:txBody>
      </p:sp>
      <p:grpSp>
        <p:nvGrpSpPr>
          <p:cNvPr id="10" name="그룹 9"/>
          <p:cNvGrpSpPr/>
          <p:nvPr userDrawn="1"/>
        </p:nvGrpSpPr>
        <p:grpSpPr>
          <a:xfrm>
            <a:off x="24192" y="63317"/>
            <a:ext cx="1545464" cy="1545464"/>
            <a:chOff x="437682" y="754090"/>
            <a:chExt cx="1545464" cy="1545464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91" y="1212299"/>
              <a:ext cx="629046" cy="629046"/>
            </a:xfrm>
            <a:prstGeom prst="rect">
              <a:avLst/>
            </a:prstGeom>
          </p:spPr>
        </p:pic>
        <p:sp>
          <p:nvSpPr>
            <p:cNvPr id="12" name="타원 11"/>
            <p:cNvSpPr/>
            <p:nvPr/>
          </p:nvSpPr>
          <p:spPr>
            <a:xfrm>
              <a:off x="437682" y="754090"/>
              <a:ext cx="1545464" cy="1545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ea typeface="나눔고딕" panose="020D0604000000000000" pitchFamily="50" charset="-127"/>
              </a:endParaRPr>
            </a:p>
          </p:txBody>
        </p:sp>
      </p:grpSp>
      <p:sp>
        <p:nvSpPr>
          <p:cNvPr id="13" name="직각 삼각형 12"/>
          <p:cNvSpPr/>
          <p:nvPr userDrawn="1"/>
        </p:nvSpPr>
        <p:spPr>
          <a:xfrm flipH="1" flipV="1">
            <a:off x="8376068" y="215869"/>
            <a:ext cx="486232" cy="486232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439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AA5D1504-FB80-4A4D-BF4F-DFCD262C1A20}" type="datetimeFigureOut">
              <a:rPr lang="ko-KR" altLang="en-US" smtClean="0"/>
              <a:pPr/>
              <a:t>2020-07-31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89D314EA-D945-4E1E-B3FF-34D6220961F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881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5160" y="3557675"/>
            <a:ext cx="374974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대학원장 간담회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70468" y="2038027"/>
            <a:ext cx="5203065" cy="4018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2821771" y="4469231"/>
            <a:ext cx="3473913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10166" y="3153098"/>
            <a:ext cx="1260281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4000">
                <a:latin typeface="a신문명조" panose="02020600000000000000" pitchFamily="18" charset="-127"/>
                <a:ea typeface="a신문명조" panose="02020600000000000000" pitchFamily="18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2020-1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학기</a:t>
            </a:r>
          </a:p>
        </p:txBody>
      </p:sp>
      <p:cxnSp>
        <p:nvCxnSpPr>
          <p:cNvPr id="14" name="직선 연결선 13"/>
          <p:cNvCxnSpPr>
            <a:stCxn id="12" idx="1"/>
          </p:cNvCxnSpPr>
          <p:nvPr/>
        </p:nvCxnSpPr>
        <p:spPr>
          <a:xfrm flipH="1">
            <a:off x="2821771" y="3322375"/>
            <a:ext cx="1088395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H="1">
            <a:off x="5223344" y="3322375"/>
            <a:ext cx="1035499" cy="0"/>
          </a:xfrm>
          <a:prstGeom prst="line">
            <a:avLst/>
          </a:prstGeom>
          <a:ln w="9525">
            <a:solidFill>
              <a:schemeClr val="bg2">
                <a:lumMod val="2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각 삼각형 23"/>
          <p:cNvSpPr/>
          <p:nvPr/>
        </p:nvSpPr>
        <p:spPr>
          <a:xfrm flipH="1" flipV="1">
            <a:off x="6700179" y="2038027"/>
            <a:ext cx="486232" cy="486232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나눔고딕" panose="020D0604000000000000" pitchFamily="50" charset="-127"/>
              <a:ea typeface="나눔고딕" panose="020D0604000000000000" pitchFamily="50" charset="-127"/>
              <a:cs typeface="+mn-cs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968" y="5044261"/>
            <a:ext cx="2346741" cy="4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40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391" y="3599322"/>
            <a:ext cx="3672451" cy="7540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도서관 운영시간 연장</a:t>
            </a:r>
            <a:endParaRPr lang="en-US" altLang="ko-KR" sz="1500" dirty="0">
              <a:latin typeface="+mj-ea"/>
              <a:ea typeface="+mj-ea"/>
            </a:endParaRPr>
          </a:p>
          <a:p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(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현재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</a:t>
            </a:r>
            <a:r>
              <a:rPr kumimoji="0" lang="ko-KR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시까지만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운영되고 있음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)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학생복지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학생서비스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65812" y="3280529"/>
            <a:ext cx="34564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0" dirty="0">
                <a:latin typeface="+mn-ea"/>
                <a:ea typeface="+mn-ea"/>
              </a:rPr>
              <a:t>도서관 운영 시간 이후 도서를 대출해야 하는 경우</a:t>
            </a:r>
            <a:r>
              <a:rPr lang="en-US" altLang="ko-KR" sz="1400" b="0" dirty="0">
                <a:latin typeface="+mn-ea"/>
                <a:ea typeface="+mn-ea"/>
              </a:rPr>
              <a:t>, </a:t>
            </a:r>
            <a:r>
              <a:rPr lang="en-US" altLang="ko-KR" sz="1400" b="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[</a:t>
            </a:r>
            <a:r>
              <a:rPr lang="ko-KR" altLang="en-US" sz="1400" b="0" dirty="0" err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도서대출사전예약제</a:t>
            </a:r>
            <a:r>
              <a:rPr lang="en-US" altLang="ko-KR" sz="1400" b="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]</a:t>
            </a:r>
            <a:r>
              <a:rPr lang="ko-KR" altLang="en-US" sz="1400" b="0" dirty="0">
                <a:latin typeface="+mn-ea"/>
                <a:ea typeface="+mn-ea"/>
              </a:rPr>
              <a:t>를 이용하여 사전에 도서대출이 가능하도록 함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 smtClean="0">
                <a:latin typeface="+mn-ea"/>
                <a:ea typeface="+mn-ea"/>
              </a:rPr>
              <a:t>* </a:t>
            </a:r>
            <a:r>
              <a:rPr lang="ko-KR" altLang="en-US" sz="1400" b="0" dirty="0" smtClean="0">
                <a:latin typeface="+mn-ea"/>
                <a:ea typeface="+mn-ea"/>
              </a:rPr>
              <a:t>자세한 </a:t>
            </a:r>
            <a:r>
              <a:rPr lang="ko-KR" altLang="en-US" sz="1400" b="0" dirty="0">
                <a:latin typeface="+mn-ea"/>
                <a:ea typeface="+mn-ea"/>
              </a:rPr>
              <a:t>사항은 홈페이지 공지 예정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37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391" y="3599322"/>
            <a:ext cx="367245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주차 부스 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운영 시간 연장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학생복지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학생서비스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7800" y="3552057"/>
            <a:ext cx="3456432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2</a:t>
            </a:r>
            <a:r>
              <a:rPr lang="ko-KR" altLang="en-US" sz="1400" b="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학기 개강 </a:t>
            </a:r>
            <a:r>
              <a:rPr lang="ko-KR" altLang="en-US" sz="1400" b="0" dirty="0" err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첫주와</a:t>
            </a:r>
            <a:r>
              <a:rPr lang="ko-KR" altLang="en-US" sz="1400" b="0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 매월 </a:t>
            </a:r>
            <a:r>
              <a:rPr lang="ko-KR" altLang="en-US" sz="1400" b="0" dirty="0" err="1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첫주</a:t>
            </a:r>
            <a:r>
              <a:rPr lang="ko-KR" altLang="en-US" sz="1400" b="0" dirty="0" err="1">
                <a:latin typeface="+mn-ea"/>
                <a:ea typeface="+mn-ea"/>
              </a:rPr>
              <a:t>는</a:t>
            </a:r>
            <a:r>
              <a:rPr lang="ko-KR" altLang="en-US" sz="1400" b="0" dirty="0">
                <a:latin typeface="+mn-ea"/>
                <a:ea typeface="+mn-ea"/>
              </a:rPr>
              <a:t> </a:t>
            </a:r>
            <a:r>
              <a:rPr lang="en-US" altLang="ko-KR" sz="1400" b="0" dirty="0">
                <a:latin typeface="+mn-ea"/>
                <a:ea typeface="+mn-ea"/>
              </a:rPr>
              <a:t>7</a:t>
            </a:r>
            <a:r>
              <a:rPr lang="ko-KR" altLang="en-US" sz="1400" b="0" dirty="0">
                <a:latin typeface="+mn-ea"/>
                <a:ea typeface="+mn-ea"/>
              </a:rPr>
              <a:t>시 </a:t>
            </a:r>
            <a:r>
              <a:rPr lang="en-US" altLang="ko-KR" sz="1400" b="0" dirty="0">
                <a:latin typeface="+mn-ea"/>
                <a:ea typeface="+mn-ea"/>
              </a:rPr>
              <a:t>30</a:t>
            </a:r>
            <a:r>
              <a:rPr lang="ko-KR" altLang="en-US" sz="1400" b="0" dirty="0">
                <a:latin typeface="+mn-ea"/>
                <a:ea typeface="+mn-ea"/>
              </a:rPr>
              <a:t>분까지 연장 운영하여 정기권 등록에 문제 없도록 조치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46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391" y="3599322"/>
            <a:ext cx="367245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스터디 및 동아리 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개설 지원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학생복지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학생서비스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799" y="2390759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7798" y="3208084"/>
            <a:ext cx="34564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동아리 </a:t>
            </a:r>
            <a:r>
              <a:rPr lang="ko-KR" altLang="en-US" sz="1400" b="0" dirty="0">
                <a:latin typeface="+mn-ea"/>
                <a:ea typeface="+mn-ea"/>
              </a:rPr>
              <a:t>개설은 원할 경우 언제든지 가능</a:t>
            </a:r>
            <a:endParaRPr lang="en-US" altLang="ko-KR" sz="1400" b="0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지원금은 </a:t>
            </a:r>
            <a:r>
              <a:rPr lang="ko-KR" altLang="en-US" sz="1400" b="0" dirty="0">
                <a:latin typeface="+mn-ea"/>
                <a:ea typeface="+mn-ea"/>
              </a:rPr>
              <a:t>기획실과 논의 후 지원 예정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>
                <a:latin typeface="+mn-ea"/>
                <a:ea typeface="+mn-ea"/>
              </a:rPr>
              <a:t>    </a:t>
            </a:r>
            <a:r>
              <a:rPr lang="en-US" altLang="ko-KR" sz="1400" b="0" dirty="0" smtClean="0">
                <a:latin typeface="+mn-ea"/>
                <a:ea typeface="+mn-ea"/>
              </a:rPr>
              <a:t>  (</a:t>
            </a:r>
            <a:r>
              <a:rPr lang="en-US" altLang="ko-KR" sz="1400" b="0" dirty="0">
                <a:latin typeface="+mn-ea"/>
                <a:ea typeface="+mn-ea"/>
              </a:rPr>
              <a:t>2020</a:t>
            </a:r>
            <a:r>
              <a:rPr lang="ko-KR" altLang="en-US" sz="1400" b="0" dirty="0">
                <a:latin typeface="+mn-ea"/>
                <a:ea typeface="+mn-ea"/>
              </a:rPr>
              <a:t>년 예산 배정 마감 </a:t>
            </a:r>
            <a:r>
              <a:rPr lang="en-US" altLang="ko-KR" sz="1400" b="0" dirty="0">
                <a:latin typeface="+mn-ea"/>
                <a:ea typeface="+mn-ea"/>
              </a:rPr>
              <a:t>-&gt;2021</a:t>
            </a:r>
            <a:r>
              <a:rPr lang="ko-KR" altLang="en-US" sz="1400" b="0" dirty="0">
                <a:latin typeface="+mn-ea"/>
                <a:ea typeface="+mn-ea"/>
              </a:rPr>
              <a:t>년 부터 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>
                <a:latin typeface="+mn-ea"/>
                <a:ea typeface="+mn-ea"/>
              </a:rPr>
              <a:t>    </a:t>
            </a:r>
            <a:r>
              <a:rPr lang="en-US" altLang="ko-KR" sz="1400" b="0" dirty="0" smtClean="0">
                <a:latin typeface="+mn-ea"/>
                <a:ea typeface="+mn-ea"/>
              </a:rPr>
              <a:t>  </a:t>
            </a:r>
            <a:r>
              <a:rPr lang="ko-KR" altLang="en-US" sz="1400" b="0" dirty="0" smtClean="0">
                <a:latin typeface="+mn-ea"/>
                <a:ea typeface="+mn-ea"/>
              </a:rPr>
              <a:t>예산 </a:t>
            </a:r>
            <a:r>
              <a:rPr lang="ko-KR" altLang="en-US" sz="1400" b="0" dirty="0">
                <a:latin typeface="+mn-ea"/>
                <a:ea typeface="+mn-ea"/>
              </a:rPr>
              <a:t>확보 후 </a:t>
            </a:r>
            <a:r>
              <a:rPr lang="ko-KR" altLang="en-US" sz="1400" b="0" dirty="0" smtClean="0">
                <a:latin typeface="+mn-ea"/>
                <a:ea typeface="+mn-ea"/>
              </a:rPr>
              <a:t>매 학기 </a:t>
            </a:r>
            <a:r>
              <a:rPr lang="en-US" altLang="ko-KR" sz="1400" b="0" dirty="0" smtClean="0">
                <a:latin typeface="+mn-ea"/>
                <a:ea typeface="+mn-ea"/>
              </a:rPr>
              <a:t>15</a:t>
            </a:r>
            <a:r>
              <a:rPr lang="ko-KR" altLang="en-US" sz="1400" b="0" dirty="0" smtClean="0">
                <a:latin typeface="+mn-ea"/>
                <a:ea typeface="+mn-ea"/>
              </a:rPr>
              <a:t>만원 지원</a:t>
            </a:r>
            <a:r>
              <a:rPr lang="en-US" altLang="ko-KR" sz="1400" b="0" dirty="0">
                <a:latin typeface="+mn-ea"/>
                <a:ea typeface="+mn-ea"/>
              </a:rPr>
              <a:t>)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0818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391" y="3599322"/>
            <a:ext cx="3672451" cy="7540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쉬는 시간 연장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(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현재 수업 간 쉬는 시간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5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분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)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학생복지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학생서비스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49443" y="3369667"/>
            <a:ext cx="3487504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err="1" smtClean="0">
                <a:latin typeface="+mn-ea"/>
                <a:ea typeface="+mn-ea"/>
              </a:rPr>
              <a:t>원우회</a:t>
            </a:r>
            <a:r>
              <a:rPr lang="ko-KR" altLang="en-US" sz="1400" b="0" dirty="0" smtClean="0">
                <a:latin typeface="+mn-ea"/>
                <a:ea typeface="+mn-ea"/>
              </a:rPr>
              <a:t> 여론조사 결과 및 전체 원우 의견을 고려하여 </a:t>
            </a:r>
            <a:r>
              <a:rPr lang="en-US" altLang="ko-KR" sz="1400" b="0" dirty="0" smtClean="0">
                <a:latin typeface="+mn-ea"/>
                <a:ea typeface="+mn-ea"/>
              </a:rPr>
              <a:t>70%</a:t>
            </a:r>
            <a:r>
              <a:rPr lang="ko-KR" altLang="en-US" sz="1400" b="0" dirty="0" smtClean="0">
                <a:latin typeface="+mn-ea"/>
                <a:ea typeface="+mn-ea"/>
              </a:rPr>
              <a:t>이상 연장 </a:t>
            </a:r>
            <a:r>
              <a:rPr lang="ko-KR" altLang="en-US" sz="1400" b="0" dirty="0" err="1" smtClean="0">
                <a:latin typeface="+mn-ea"/>
                <a:ea typeface="+mn-ea"/>
              </a:rPr>
              <a:t>찬성시</a:t>
            </a:r>
            <a:r>
              <a:rPr lang="ko-KR" altLang="en-US" sz="1400" b="0" dirty="0" smtClean="0">
                <a:latin typeface="+mn-ea"/>
                <a:ea typeface="+mn-ea"/>
              </a:rPr>
              <a:t> 다음 학기부터 반영 예정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9258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391" y="3599322"/>
            <a:ext cx="367245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대학원장 간담회 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학기 별  진행</a:t>
            </a:r>
            <a:endParaRPr lang="en-US" altLang="ko-KR" sz="2800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학생복지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소통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25036" y="3178412"/>
            <a:ext cx="34564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err="1" smtClean="0">
                <a:latin typeface="+mn-ea"/>
                <a:ea typeface="+mn-ea"/>
              </a:rPr>
              <a:t>학기별로</a:t>
            </a:r>
            <a:r>
              <a:rPr lang="ko-KR" altLang="en-US" sz="1400" b="0" dirty="0" smtClean="0">
                <a:latin typeface="+mn-ea"/>
                <a:ea typeface="+mn-ea"/>
              </a:rPr>
              <a:t> </a:t>
            </a:r>
            <a:r>
              <a:rPr lang="en-US" altLang="ko-KR" sz="1400" b="0" dirty="0">
                <a:latin typeface="+mn-ea"/>
                <a:ea typeface="+mn-ea"/>
              </a:rPr>
              <a:t>1</a:t>
            </a:r>
            <a:r>
              <a:rPr lang="ko-KR" altLang="en-US" sz="1400" b="0" dirty="0">
                <a:latin typeface="+mn-ea"/>
                <a:ea typeface="+mn-ea"/>
              </a:rPr>
              <a:t>회 이상 진행하여 </a:t>
            </a:r>
            <a:r>
              <a:rPr lang="ko-KR" altLang="en-US" sz="1400" b="0" dirty="0" smtClean="0">
                <a:latin typeface="+mn-ea"/>
                <a:ea typeface="+mn-ea"/>
              </a:rPr>
              <a:t>소통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0" dirty="0" smtClean="0">
                <a:latin typeface="+mn-ea"/>
                <a:ea typeface="+mn-ea"/>
              </a:rPr>
              <a:t>2020-2</a:t>
            </a:r>
            <a:r>
              <a:rPr lang="ko-KR" altLang="en-US" sz="1400" b="0" dirty="0" smtClean="0">
                <a:latin typeface="+mn-ea"/>
                <a:ea typeface="+mn-ea"/>
              </a:rPr>
              <a:t>학기 </a:t>
            </a:r>
            <a:r>
              <a:rPr lang="ko-KR" altLang="en-US" sz="1400" b="0" dirty="0" err="1" smtClean="0">
                <a:latin typeface="+mn-ea"/>
                <a:ea typeface="+mn-ea"/>
              </a:rPr>
              <a:t>원우대표</a:t>
            </a:r>
            <a:r>
              <a:rPr lang="en-US" altLang="ko-KR" sz="1400" b="0" dirty="0" smtClean="0">
                <a:latin typeface="+mn-ea"/>
                <a:ea typeface="+mn-ea"/>
              </a:rPr>
              <a:t>-</a:t>
            </a:r>
            <a:r>
              <a:rPr lang="ko-KR" altLang="en-US" sz="1400" b="0" dirty="0" smtClean="0">
                <a:latin typeface="+mn-ea"/>
                <a:ea typeface="+mn-ea"/>
              </a:rPr>
              <a:t>대학원장 간담회  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     개최 예정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93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5391" y="3599322"/>
            <a:ext cx="3672451" cy="7540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소액 기부운동 추진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(1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천원 단위의 소액기부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)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기타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5199611" y="2282267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49579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24504" y="3208084"/>
            <a:ext cx="34564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0" dirty="0">
                <a:latin typeface="+mn-ea"/>
                <a:ea typeface="+mn-ea"/>
              </a:rPr>
              <a:t>원우회를 중심으로 </a:t>
            </a:r>
            <a:r>
              <a:rPr lang="ko-KR" altLang="en-US" sz="1400" b="0" dirty="0" smtClean="0">
                <a:latin typeface="+mn-ea"/>
                <a:ea typeface="+mn-ea"/>
              </a:rPr>
              <a:t>장학기금 </a:t>
            </a:r>
            <a:r>
              <a:rPr lang="ko-KR" altLang="en-US" sz="1400" b="0" dirty="0">
                <a:latin typeface="+mn-ea"/>
                <a:ea typeface="+mn-ea"/>
              </a:rPr>
              <a:t>모금 </a:t>
            </a:r>
            <a:r>
              <a:rPr lang="ko-KR" altLang="en-US" sz="1400" b="0" dirty="0" smtClean="0">
                <a:latin typeface="+mn-ea"/>
                <a:ea typeface="+mn-ea"/>
              </a:rPr>
              <a:t>운동 진행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“</a:t>
            </a:r>
            <a:r>
              <a:rPr lang="ko-KR" altLang="en-US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원우들과 함께하는 </a:t>
            </a: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KBUG </a:t>
            </a:r>
            <a:r>
              <a:rPr lang="ko-KR" altLang="en-US" sz="1400" b="0" dirty="0" err="1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사랑나눔</a:t>
            </a: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가칭</a:t>
            </a: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)＂</a:t>
            </a:r>
          </a:p>
          <a:p>
            <a:pPr algn="l">
              <a:lnSpc>
                <a:spcPct val="150000"/>
              </a:lnSpc>
            </a:pPr>
            <a:r>
              <a:rPr lang="en-US" altLang="ko-KR" sz="1400" b="0" dirty="0" smtClean="0">
                <a:latin typeface="+mn-ea"/>
                <a:ea typeface="+mn-ea"/>
              </a:rPr>
              <a:t>(</a:t>
            </a:r>
            <a:r>
              <a:rPr lang="ko-KR" altLang="en-US" sz="1400" b="0" dirty="0" smtClean="0">
                <a:latin typeface="+mn-ea"/>
                <a:ea typeface="+mn-ea"/>
              </a:rPr>
              <a:t>장학생 선발과정에 </a:t>
            </a:r>
            <a:r>
              <a:rPr lang="ko-KR" altLang="en-US" sz="1400" b="0" dirty="0" err="1" smtClean="0">
                <a:latin typeface="+mn-ea"/>
                <a:ea typeface="+mn-ea"/>
              </a:rPr>
              <a:t>원우대표도</a:t>
            </a:r>
            <a:r>
              <a:rPr lang="ko-KR" altLang="en-US" sz="1400" b="0" dirty="0" smtClean="0">
                <a:latin typeface="+mn-ea"/>
                <a:ea typeface="+mn-ea"/>
              </a:rPr>
              <a:t> 참여하여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공정하게 </a:t>
            </a:r>
            <a:r>
              <a:rPr lang="ko-KR" altLang="en-US" sz="1400" b="0" dirty="0">
                <a:latin typeface="+mn-ea"/>
                <a:ea typeface="+mn-ea"/>
              </a:rPr>
              <a:t>집행</a:t>
            </a:r>
            <a:r>
              <a:rPr lang="en-US" altLang="ko-KR" sz="1400" b="0" dirty="0">
                <a:latin typeface="+mn-ea"/>
                <a:ea typeface="+mn-ea"/>
              </a:rPr>
              <a:t>)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47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4" name="대각선 방향의 모서리가 둥근 사각형 3"/>
          <p:cNvSpPr/>
          <p:nvPr/>
        </p:nvSpPr>
        <p:spPr>
          <a:xfrm>
            <a:off x="1419494" y="1777028"/>
            <a:ext cx="6305011" cy="3670487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118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768958" y="1993006"/>
            <a:ext cx="3606084" cy="2871989"/>
          </a:xfrm>
          <a:prstGeom prst="rect">
            <a:avLst/>
          </a:prstGeom>
          <a:solidFill>
            <a:srgbClr val="E7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881428" y="2126594"/>
            <a:ext cx="3372797" cy="26048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직각 삼각형 2"/>
          <p:cNvSpPr/>
          <p:nvPr/>
        </p:nvSpPr>
        <p:spPr>
          <a:xfrm flipH="1" flipV="1">
            <a:off x="5947382" y="2126594"/>
            <a:ext cx="315191" cy="31519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795094" y="2284189"/>
            <a:ext cx="1545464" cy="1545464"/>
            <a:chOff x="437682" y="754090"/>
            <a:chExt cx="1545464" cy="1545464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891" y="1212299"/>
              <a:ext cx="629046" cy="629046"/>
            </a:xfrm>
            <a:prstGeom prst="rect">
              <a:avLst/>
            </a:prstGeom>
          </p:spPr>
        </p:pic>
        <p:sp>
          <p:nvSpPr>
            <p:cNvPr id="9" name="타원 8"/>
            <p:cNvSpPr/>
            <p:nvPr/>
          </p:nvSpPr>
          <p:spPr>
            <a:xfrm>
              <a:off x="437682" y="754090"/>
              <a:ext cx="1545464" cy="15454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78541" y="3575279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696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0137" y="2437661"/>
            <a:ext cx="96372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ko-KR" altLang="en-US" sz="3200" b="1" dirty="0">
                <a:solidFill>
                  <a:prstClr val="black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목차</a:t>
            </a:r>
            <a:endParaRPr lang="ko-KR" altLang="en-US" sz="2400" b="1" dirty="0">
              <a:solidFill>
                <a:prstClr val="black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970468" y="2038027"/>
            <a:ext cx="5203065" cy="40183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3284113" y="5542157"/>
            <a:ext cx="255048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3284113" y="2826239"/>
            <a:ext cx="67016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32303" y="3614452"/>
            <a:ext cx="2482398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1500" spc="-150" dirty="0">
                <a:solidFill>
                  <a:prstClr val="black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en-US" altLang="ko-KR" sz="1500" spc="-150" dirty="0" smtClean="0">
                <a:solidFill>
                  <a:prstClr val="black"/>
                </a:solidFill>
                <a:latin typeface="+mn-ea"/>
              </a:rPr>
              <a:t>) </a:t>
            </a:r>
            <a:r>
              <a:rPr lang="ko-KR" altLang="en-US" sz="1500" spc="-150" dirty="0" smtClean="0">
                <a:solidFill>
                  <a:prstClr val="black"/>
                </a:solidFill>
                <a:latin typeface="+mn-ea"/>
              </a:rPr>
              <a:t>교육</a:t>
            </a:r>
            <a:r>
              <a:rPr lang="en-US" altLang="ko-KR" sz="1500" spc="-150" dirty="0">
                <a:solidFill>
                  <a:prstClr val="black"/>
                </a:solidFill>
                <a:latin typeface="+mn-ea"/>
              </a:rPr>
              <a:t>-</a:t>
            </a:r>
            <a:r>
              <a:rPr lang="ko-KR" altLang="en-US" sz="1500" spc="-150" dirty="0">
                <a:solidFill>
                  <a:prstClr val="black"/>
                </a:solidFill>
                <a:latin typeface="+mn-ea"/>
              </a:rPr>
              <a:t>신앙</a:t>
            </a:r>
            <a:r>
              <a:rPr lang="en-US" altLang="ko-KR" sz="1500" spc="-15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500" spc="-150" dirty="0" smtClean="0">
                <a:solidFill>
                  <a:prstClr val="black"/>
                </a:solidFill>
                <a:latin typeface="+mn-ea"/>
              </a:rPr>
              <a:t>수업</a:t>
            </a:r>
            <a:r>
              <a:rPr lang="en-US" altLang="ko-KR" sz="1500" spc="-15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500" spc="-150" dirty="0" err="1" smtClean="0">
                <a:solidFill>
                  <a:prstClr val="black"/>
                </a:solidFill>
                <a:latin typeface="+mn-ea"/>
              </a:rPr>
              <a:t>수업지원</a:t>
            </a:r>
            <a:endParaRPr lang="ko-KR" altLang="en-US" sz="1500" spc="-15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2302" y="4055494"/>
            <a:ext cx="2528087" cy="3231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1500" spc="-150" dirty="0">
                <a:solidFill>
                  <a:prstClr val="black"/>
                </a:solidFill>
                <a:latin typeface="+mn-ea"/>
              </a:rPr>
              <a:t>2</a:t>
            </a:r>
            <a:r>
              <a:rPr lang="en-US" altLang="ko-KR" sz="1500" spc="-150" dirty="0" smtClean="0">
                <a:solidFill>
                  <a:prstClr val="black"/>
                </a:solidFill>
                <a:latin typeface="+mn-ea"/>
              </a:rPr>
              <a:t>) </a:t>
            </a:r>
            <a:r>
              <a:rPr lang="ko-KR" altLang="en-US" sz="1500" spc="-150" dirty="0" smtClean="0">
                <a:solidFill>
                  <a:prstClr val="black"/>
                </a:solidFill>
                <a:latin typeface="+mn-ea"/>
              </a:rPr>
              <a:t>학생복지</a:t>
            </a:r>
            <a:r>
              <a:rPr lang="en-US" altLang="ko-KR" sz="1500" spc="-150" dirty="0">
                <a:solidFill>
                  <a:prstClr val="black"/>
                </a:solidFill>
                <a:latin typeface="+mn-ea"/>
              </a:rPr>
              <a:t>-</a:t>
            </a:r>
            <a:r>
              <a:rPr lang="ko-KR" altLang="en-US" sz="1500" spc="-150" dirty="0" err="1">
                <a:solidFill>
                  <a:prstClr val="black"/>
                </a:solidFill>
                <a:latin typeface="+mn-ea"/>
              </a:rPr>
              <a:t>학생서비스</a:t>
            </a:r>
            <a:r>
              <a:rPr lang="en-US" altLang="ko-KR" sz="1500" spc="-150" dirty="0" smtClean="0">
                <a:solidFill>
                  <a:prstClr val="black"/>
                </a:solidFill>
                <a:latin typeface="+mn-ea"/>
              </a:rPr>
              <a:t>, </a:t>
            </a:r>
            <a:r>
              <a:rPr lang="ko-KR" altLang="en-US" sz="1500" spc="-150" dirty="0" smtClean="0">
                <a:solidFill>
                  <a:prstClr val="black"/>
                </a:solidFill>
                <a:latin typeface="+mn-ea"/>
              </a:rPr>
              <a:t>소통</a:t>
            </a:r>
            <a:endParaRPr lang="ko-KR" altLang="en-US" sz="1500" spc="-15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32302" y="4482837"/>
            <a:ext cx="3476316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1500" spc="-150" dirty="0">
                <a:solidFill>
                  <a:prstClr val="black"/>
                </a:solidFill>
                <a:latin typeface="+mn-ea"/>
                <a:cs typeface="Aharoni" panose="02010803020104030203" pitchFamily="2" charset="-79"/>
              </a:rPr>
              <a:t>3</a:t>
            </a:r>
            <a:r>
              <a:rPr lang="en-US" altLang="ko-KR" sz="1500" spc="-150" dirty="0" smtClean="0">
                <a:solidFill>
                  <a:prstClr val="black"/>
                </a:solidFill>
                <a:latin typeface="+mn-ea"/>
                <a:cs typeface="Aharoni" panose="02010803020104030203" pitchFamily="2" charset="-79"/>
              </a:rPr>
              <a:t>) </a:t>
            </a:r>
            <a:r>
              <a:rPr lang="ko-KR" altLang="en-US" sz="1500" spc="-150" dirty="0" smtClean="0">
                <a:solidFill>
                  <a:prstClr val="black"/>
                </a:solidFill>
                <a:latin typeface="+mn-ea"/>
                <a:cs typeface="Aharoni" panose="02010803020104030203" pitchFamily="2" charset="-79"/>
              </a:rPr>
              <a:t>기타</a:t>
            </a:r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 </a:t>
            </a:r>
            <a:r>
              <a:rPr lang="en-US" altLang="ko-KR" sz="15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“</a:t>
            </a:r>
            <a:r>
              <a:rPr lang="ko-KR" altLang="en-US" sz="15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원우들과 </a:t>
            </a:r>
            <a:r>
              <a:rPr lang="ko-KR" altLang="en-US" sz="1500" dirty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함께하는 </a:t>
            </a:r>
            <a:r>
              <a:rPr lang="en-US" altLang="ko-KR" sz="1500" dirty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KBUG </a:t>
            </a:r>
            <a:endParaRPr lang="en-US" altLang="ko-KR" sz="1500" dirty="0" smtClean="0">
              <a:solidFill>
                <a:schemeClr val="accent2">
                  <a:lumMod val="75000"/>
                </a:schemeClr>
              </a:solidFill>
              <a:latin typeface="+mn-ea"/>
              <a:cs typeface="Aharoni" panose="02010803020104030203" pitchFamily="2" charset="-79"/>
            </a:endParaRPr>
          </a:p>
          <a:p>
            <a:r>
              <a:rPr lang="ko-KR" altLang="en-US" sz="15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                  </a:t>
            </a:r>
            <a:r>
              <a:rPr lang="ko-KR" altLang="en-US" sz="1500" dirty="0" err="1" smtClean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사랑나눔운동</a:t>
            </a:r>
            <a:r>
              <a:rPr lang="en-US" altLang="ko-KR" sz="1500" dirty="0" smtClean="0">
                <a:solidFill>
                  <a:schemeClr val="accent2">
                    <a:lumMod val="75000"/>
                  </a:schemeClr>
                </a:solidFill>
                <a:latin typeface="+mn-ea"/>
                <a:cs typeface="Aharoni" panose="02010803020104030203" pitchFamily="2" charset="-79"/>
              </a:rPr>
              <a:t>”</a:t>
            </a:r>
            <a:endParaRPr lang="ko-KR" altLang="en-US" sz="1500" spc="-150" dirty="0">
              <a:solidFill>
                <a:prstClr val="black"/>
              </a:solidFill>
              <a:latin typeface="+mn-ea"/>
              <a:cs typeface="Aharoni" panose="02010803020104030203" pitchFamily="2" charset="-79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 flipH="1">
            <a:off x="5164429" y="2826239"/>
            <a:ext cx="670164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각 삼각형 8"/>
          <p:cNvSpPr/>
          <p:nvPr/>
        </p:nvSpPr>
        <p:spPr>
          <a:xfrm flipH="1" flipV="1">
            <a:off x="6700179" y="2038027"/>
            <a:ext cx="486232" cy="486232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354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768" y="3210038"/>
            <a:ext cx="3456431" cy="11849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대면</a:t>
            </a:r>
            <a:r>
              <a:rPr lang="en-US" altLang="ko-KR" sz="2800" dirty="0">
                <a:latin typeface="+mj-ea"/>
                <a:ea typeface="+mj-ea"/>
              </a:rPr>
              <a:t>, </a:t>
            </a:r>
            <a:r>
              <a:rPr lang="ko-KR" altLang="en-US" sz="2800" dirty="0">
                <a:latin typeface="+mj-ea"/>
                <a:ea typeface="+mj-ea"/>
              </a:rPr>
              <a:t>비 대면 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채플 병행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en-US" altLang="ko-KR" sz="1500" b="0" dirty="0">
                <a:latin typeface="+mj-ea"/>
                <a:ea typeface="+mj-ea"/>
              </a:rPr>
              <a:t>(</a:t>
            </a:r>
            <a:r>
              <a:rPr lang="ko-KR" altLang="en-US" sz="1500" b="0" dirty="0">
                <a:latin typeface="+mj-ea"/>
                <a:ea typeface="+mj-ea"/>
              </a:rPr>
              <a:t>대학원도 대면으로 채플 진행요청</a:t>
            </a:r>
            <a:r>
              <a:rPr lang="en-US" altLang="ko-KR" sz="1500" b="0" dirty="0">
                <a:latin typeface="+mj-ea"/>
                <a:ea typeface="+mj-ea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영역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신앙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57800" y="2979095"/>
            <a:ext cx="3456432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       대학원 </a:t>
            </a:r>
            <a:r>
              <a:rPr lang="ko-KR" altLang="en-US" sz="1400" b="0" dirty="0">
                <a:solidFill>
                  <a:schemeClr val="accent6">
                    <a:lumMod val="50000"/>
                  </a:schemeClr>
                </a:solidFill>
                <a:latin typeface="+mn-ea"/>
                <a:ea typeface="+mn-ea"/>
              </a:rPr>
              <a:t>학사 운영에 맞춰 채플 진행</a:t>
            </a:r>
            <a:endParaRPr lang="en-US" altLang="ko-KR" sz="1400" b="0" dirty="0">
              <a:solidFill>
                <a:schemeClr val="accent6">
                  <a:lumMod val="50000"/>
                </a:schemeClr>
              </a:solidFill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전면 </a:t>
            </a:r>
            <a:r>
              <a:rPr lang="ko-KR" altLang="en-US" sz="1400" b="0" dirty="0">
                <a:latin typeface="+mn-ea"/>
                <a:ea typeface="+mn-ea"/>
              </a:rPr>
              <a:t>대면 수업 </a:t>
            </a:r>
            <a:r>
              <a:rPr lang="en-US" altLang="ko-KR" sz="1400" b="0" dirty="0">
                <a:latin typeface="+mn-ea"/>
                <a:ea typeface="+mn-ea"/>
              </a:rPr>
              <a:t>–&gt; </a:t>
            </a:r>
            <a:r>
              <a:rPr lang="ko-KR" altLang="en-US" sz="1400" b="0" dirty="0">
                <a:latin typeface="+mn-ea"/>
                <a:ea typeface="+mn-ea"/>
              </a:rPr>
              <a:t>대면  채플</a:t>
            </a:r>
            <a:endParaRPr lang="en-US" altLang="ko-KR" sz="1400" b="0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대면</a:t>
            </a:r>
            <a:r>
              <a:rPr lang="en-US" altLang="ko-KR" sz="1400" b="0" dirty="0">
                <a:latin typeface="+mn-ea"/>
                <a:ea typeface="+mn-ea"/>
              </a:rPr>
              <a:t>+</a:t>
            </a:r>
            <a:r>
              <a:rPr lang="ko-KR" altLang="en-US" sz="1400" b="0" dirty="0">
                <a:latin typeface="+mn-ea"/>
                <a:ea typeface="+mn-ea"/>
              </a:rPr>
              <a:t>비 대면 병행수업 </a:t>
            </a:r>
            <a:r>
              <a:rPr lang="en-US" altLang="ko-KR" sz="1400" b="0" dirty="0">
                <a:latin typeface="+mn-ea"/>
                <a:ea typeface="+mn-ea"/>
              </a:rPr>
              <a:t>-&gt; </a:t>
            </a:r>
            <a:r>
              <a:rPr lang="ko-KR" altLang="en-US" sz="1400" b="0" dirty="0">
                <a:latin typeface="+mn-ea"/>
                <a:ea typeface="+mn-ea"/>
              </a:rPr>
              <a:t>대면</a:t>
            </a:r>
            <a:r>
              <a:rPr lang="en-US" altLang="ko-KR" sz="1400" b="0" dirty="0">
                <a:latin typeface="+mn-ea"/>
                <a:ea typeface="+mn-ea"/>
              </a:rPr>
              <a:t>+</a:t>
            </a:r>
            <a:r>
              <a:rPr lang="ko-KR" altLang="en-US" sz="1400" b="0" dirty="0">
                <a:latin typeface="+mn-ea"/>
                <a:ea typeface="+mn-ea"/>
              </a:rPr>
              <a:t>비대면 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      채플</a:t>
            </a:r>
            <a:endParaRPr lang="en-US" altLang="ko-KR" sz="1400" b="0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전면 </a:t>
            </a:r>
            <a:r>
              <a:rPr lang="ko-KR" altLang="en-US" sz="1400" b="0" dirty="0">
                <a:latin typeface="+mn-ea"/>
                <a:ea typeface="+mn-ea"/>
              </a:rPr>
              <a:t>비 대면 수업 </a:t>
            </a:r>
            <a:r>
              <a:rPr lang="en-US" altLang="ko-KR" sz="1400" b="0" dirty="0">
                <a:latin typeface="+mn-ea"/>
                <a:ea typeface="+mn-ea"/>
              </a:rPr>
              <a:t>-&gt; </a:t>
            </a:r>
            <a:r>
              <a:rPr lang="ko-KR" altLang="en-US" sz="1400" b="0" dirty="0" err="1">
                <a:latin typeface="+mn-ea"/>
                <a:ea typeface="+mn-ea"/>
              </a:rPr>
              <a:t>비대면</a:t>
            </a:r>
            <a:r>
              <a:rPr lang="ko-KR" altLang="en-US" sz="1400" b="0" dirty="0">
                <a:latin typeface="+mn-ea"/>
                <a:ea typeface="+mn-ea"/>
              </a:rPr>
              <a:t> 채플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23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768" y="3210038"/>
            <a:ext cx="345643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복음관 </a:t>
            </a:r>
            <a:r>
              <a:rPr lang="en-US" altLang="ko-KR" sz="2800" dirty="0">
                <a:latin typeface="+mj-ea"/>
                <a:ea typeface="+mj-ea"/>
              </a:rPr>
              <a:t>401</a:t>
            </a:r>
            <a:r>
              <a:rPr lang="ko-KR" altLang="en-US" sz="2800" dirty="0">
                <a:latin typeface="+mj-ea"/>
                <a:ea typeface="+mj-ea"/>
              </a:rPr>
              <a:t>호 외에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카메라 추가 설치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en-US" altLang="ko-KR" sz="1500" b="0" dirty="0">
                <a:latin typeface="+mj-ea"/>
                <a:ea typeface="+mj-ea"/>
              </a:rPr>
              <a:t>(</a:t>
            </a:r>
            <a:r>
              <a:rPr lang="ko-KR" altLang="en-US" sz="1500" b="0" dirty="0">
                <a:latin typeface="+mj-ea"/>
                <a:ea typeface="+mj-ea"/>
              </a:rPr>
              <a:t>현재 </a:t>
            </a:r>
            <a:r>
              <a:rPr lang="ko-KR" altLang="en-US" sz="1500" b="0" dirty="0" err="1">
                <a:latin typeface="+mj-ea"/>
                <a:ea typeface="+mj-ea"/>
              </a:rPr>
              <a:t>복음관</a:t>
            </a:r>
            <a:r>
              <a:rPr lang="ko-KR" altLang="en-US" sz="1500" b="0" dirty="0">
                <a:latin typeface="+mj-ea"/>
                <a:ea typeface="+mj-ea"/>
              </a:rPr>
              <a:t> </a:t>
            </a:r>
            <a:r>
              <a:rPr lang="en-US" altLang="ko-KR" sz="1500" b="0" dirty="0" smtClean="0">
                <a:latin typeface="+mj-ea"/>
                <a:ea typeface="+mj-ea"/>
              </a:rPr>
              <a:t>401</a:t>
            </a:r>
            <a:r>
              <a:rPr lang="ko-KR" altLang="en-US" sz="1500" b="0" dirty="0">
                <a:latin typeface="+mj-ea"/>
                <a:ea typeface="+mj-ea"/>
              </a:rPr>
              <a:t>호만 설치</a:t>
            </a:r>
            <a:r>
              <a:rPr lang="en-US" altLang="ko-KR" sz="1500" b="0" dirty="0">
                <a:latin typeface="+mj-ea"/>
                <a:ea typeface="+mj-ea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영역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수업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0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17191" y="3203532"/>
            <a:ext cx="3456432" cy="10618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추가로 </a:t>
            </a:r>
            <a:r>
              <a:rPr lang="en-US" altLang="ko-KR" sz="1400" b="0" dirty="0" smtClean="0">
                <a:latin typeface="+mn-ea"/>
                <a:ea typeface="+mn-ea"/>
              </a:rPr>
              <a:t>10</a:t>
            </a:r>
            <a:r>
              <a:rPr lang="ko-KR" altLang="en-US" sz="1400" b="0" dirty="0" smtClean="0">
                <a:latin typeface="+mn-ea"/>
                <a:ea typeface="+mn-ea"/>
              </a:rPr>
              <a:t>개 강의실에 카메라 추가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</a:t>
            </a:r>
            <a:r>
              <a:rPr lang="ko-KR" altLang="en-US" sz="1400" b="0" dirty="0">
                <a:latin typeface="+mn-ea"/>
                <a:ea typeface="+mn-ea"/>
              </a:rPr>
              <a:t>설치 예정 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err="1" smtClean="0">
                <a:latin typeface="+mn-ea"/>
                <a:ea typeface="+mn-ea"/>
              </a:rPr>
              <a:t>파납토</a:t>
            </a:r>
            <a:r>
              <a:rPr lang="ko-KR" altLang="en-US" sz="1400" b="0" dirty="0" smtClean="0">
                <a:latin typeface="+mn-ea"/>
                <a:ea typeface="+mn-ea"/>
              </a:rPr>
              <a:t> 활용 가능 강의실 추가 확보</a:t>
            </a:r>
            <a:endParaRPr lang="en-US" altLang="ko-KR" sz="1400" b="0" dirty="0" smtClean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68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768" y="3210038"/>
            <a:ext cx="3456431" cy="141577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강의계획서와 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동일한 수업 진행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en-US" altLang="ko-KR" sz="1500" b="0" dirty="0">
                <a:latin typeface="+mj-ea"/>
                <a:ea typeface="+mj-ea"/>
              </a:rPr>
              <a:t>(</a:t>
            </a:r>
            <a:r>
              <a:rPr lang="ko-KR" altLang="en-US" sz="1500" b="0" dirty="0">
                <a:latin typeface="+mj-ea"/>
                <a:ea typeface="+mj-ea"/>
              </a:rPr>
              <a:t>대면</a:t>
            </a:r>
            <a:r>
              <a:rPr lang="en-US" altLang="ko-KR" sz="1500" b="0" dirty="0">
                <a:latin typeface="+mj-ea"/>
                <a:ea typeface="+mj-ea"/>
              </a:rPr>
              <a:t>, </a:t>
            </a:r>
            <a:r>
              <a:rPr lang="ko-KR" altLang="en-US" sz="1500" b="0" dirty="0">
                <a:latin typeface="+mj-ea"/>
                <a:ea typeface="+mj-ea"/>
              </a:rPr>
              <a:t>비대면에 따른 강의계획서 마련</a:t>
            </a:r>
            <a:r>
              <a:rPr lang="en-US" altLang="ko-KR" sz="1500" b="0" dirty="0">
                <a:latin typeface="+mj-ea"/>
                <a:ea typeface="+mj-ea"/>
              </a:rPr>
              <a:t>)</a:t>
            </a:r>
          </a:p>
          <a:p>
            <a:endParaRPr lang="en-US" altLang="ko-KR" sz="1500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영역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수업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33301" y="2990839"/>
            <a:ext cx="345643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0" dirty="0" smtClean="0">
                <a:latin typeface="+mn-ea"/>
                <a:ea typeface="+mn-ea"/>
              </a:rPr>
              <a:t> </a:t>
            </a:r>
            <a:r>
              <a:rPr lang="ko-KR" altLang="en-US" sz="1400" b="0" dirty="0">
                <a:latin typeface="+mn-ea"/>
                <a:ea typeface="+mn-ea"/>
              </a:rPr>
              <a:t>강의 계획서 체크리스트를 배부</a:t>
            </a:r>
            <a:r>
              <a:rPr lang="en-US" altLang="ko-KR" sz="1400" b="0" dirty="0">
                <a:latin typeface="+mn-ea"/>
                <a:ea typeface="+mn-ea"/>
              </a:rPr>
              <a:t> </a:t>
            </a:r>
            <a:r>
              <a:rPr lang="ko-KR" altLang="en-US" sz="1400" b="0" dirty="0">
                <a:latin typeface="+mn-ea"/>
                <a:ea typeface="+mn-ea"/>
              </a:rPr>
              <a:t>사전 점검</a:t>
            </a:r>
            <a:endParaRPr lang="en-US" altLang="ko-KR" sz="1400" b="0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수업계획서와 </a:t>
            </a:r>
            <a:r>
              <a:rPr lang="ko-KR" altLang="en-US" sz="1400" b="0" dirty="0">
                <a:latin typeface="+mn-ea"/>
                <a:ea typeface="+mn-ea"/>
              </a:rPr>
              <a:t>동일하게 수업을 진행하여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      책 </a:t>
            </a:r>
            <a:r>
              <a:rPr lang="ko-KR" altLang="en-US" sz="1400" b="0" dirty="0">
                <a:latin typeface="+mn-ea"/>
                <a:ea typeface="+mn-ea"/>
              </a:rPr>
              <a:t>구매 및 수업 진행에 혼란을 </a:t>
            </a:r>
            <a:r>
              <a:rPr lang="ko-KR" altLang="en-US" sz="1400" b="0" dirty="0" smtClean="0">
                <a:latin typeface="+mn-ea"/>
                <a:ea typeface="+mn-ea"/>
              </a:rPr>
              <a:t>최소화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     * </a:t>
            </a:r>
            <a:r>
              <a:rPr lang="ko-KR" altLang="en-US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필수 </a:t>
            </a:r>
            <a:r>
              <a:rPr lang="ko-KR" altLang="en-US" sz="1400" b="0" dirty="0" err="1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주교재</a:t>
            </a:r>
            <a:r>
              <a:rPr lang="ko-KR" altLang="en-US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구입해야 할 교재</a:t>
            </a: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) </a:t>
            </a:r>
            <a:r>
              <a:rPr lang="ko-KR" altLang="en-US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안내</a:t>
            </a:r>
            <a:r>
              <a:rPr lang="en-US" altLang="ko-KR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r>
              <a:rPr lang="ko-KR" altLang="en-US" sz="1400" b="0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endParaRPr lang="en-US" altLang="ko-KR" sz="1400" b="0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대면</a:t>
            </a:r>
            <a:r>
              <a:rPr lang="en-US" altLang="ko-KR" sz="1400" b="0" dirty="0">
                <a:latin typeface="+mn-ea"/>
                <a:ea typeface="+mn-ea"/>
              </a:rPr>
              <a:t>, </a:t>
            </a:r>
            <a:r>
              <a:rPr lang="ko-KR" altLang="en-US" sz="1400" b="0" dirty="0">
                <a:latin typeface="+mn-ea"/>
                <a:ea typeface="+mn-ea"/>
              </a:rPr>
              <a:t>비대면에 맞는 강의 </a:t>
            </a:r>
            <a:r>
              <a:rPr lang="ko-KR" altLang="en-US" sz="1400" b="0" dirty="0" smtClean="0">
                <a:latin typeface="+mn-ea"/>
                <a:ea typeface="+mn-ea"/>
              </a:rPr>
              <a:t>계획서 마련</a:t>
            </a:r>
            <a:r>
              <a:rPr lang="en-US" altLang="ko-KR" sz="1400" b="0" dirty="0" smtClean="0">
                <a:latin typeface="+mn-ea"/>
                <a:ea typeface="+mn-ea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     </a:t>
            </a:r>
            <a:r>
              <a:rPr lang="ko-KR" altLang="en-US" sz="1400" b="0" dirty="0" err="1" smtClean="0">
                <a:latin typeface="+mn-ea"/>
                <a:ea typeface="+mn-ea"/>
              </a:rPr>
              <a:t>변동시</a:t>
            </a:r>
            <a:r>
              <a:rPr lang="ko-KR" altLang="en-US" sz="1400" b="0" dirty="0" smtClean="0">
                <a:latin typeface="+mn-ea"/>
                <a:ea typeface="+mn-ea"/>
              </a:rPr>
              <a:t> </a:t>
            </a:r>
            <a:r>
              <a:rPr lang="ko-KR" altLang="en-US" sz="1400" b="0" dirty="0">
                <a:latin typeface="+mn-ea"/>
                <a:ea typeface="+mn-ea"/>
              </a:rPr>
              <a:t>바로 수정하도록 </a:t>
            </a:r>
            <a:r>
              <a:rPr lang="ko-KR" altLang="en-US" sz="1400" b="0" dirty="0" smtClean="0">
                <a:latin typeface="+mn-ea"/>
                <a:ea typeface="+mn-ea"/>
              </a:rPr>
              <a:t>함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180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766" y="3429000"/>
            <a:ext cx="3456431" cy="11849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과제의 양이 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너무 많았음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en-US" altLang="ko-KR" sz="1500" b="0" dirty="0">
                <a:latin typeface="+mj-ea"/>
                <a:ea typeface="+mj-ea"/>
              </a:rPr>
              <a:t>(</a:t>
            </a:r>
            <a:r>
              <a:rPr lang="ko-KR" altLang="en-US" sz="1500" b="0" dirty="0">
                <a:latin typeface="+mj-ea"/>
                <a:ea typeface="+mj-ea"/>
              </a:rPr>
              <a:t>과제가 과목별로 부과됨</a:t>
            </a:r>
            <a:r>
              <a:rPr lang="en-US" altLang="ko-KR" sz="1500" b="0" dirty="0">
                <a:latin typeface="+mj-ea"/>
                <a:ea typeface="+mj-ea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영역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수업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09107" y="3208084"/>
            <a:ext cx="34564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과목별로 </a:t>
            </a:r>
            <a:r>
              <a:rPr lang="ko-KR" altLang="en-US" sz="1400" b="0" dirty="0">
                <a:latin typeface="+mn-ea"/>
                <a:ea typeface="+mn-ea"/>
              </a:rPr>
              <a:t>과다 과제가 부여되지 않도록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err="1">
                <a:latin typeface="+mn-ea"/>
                <a:ea typeface="+mn-ea"/>
              </a:rPr>
              <a:t>대학원별로</a:t>
            </a:r>
            <a:r>
              <a:rPr lang="ko-KR" altLang="en-US" sz="1400" b="0" dirty="0">
                <a:latin typeface="+mn-ea"/>
                <a:ea typeface="+mn-ea"/>
              </a:rPr>
              <a:t> </a:t>
            </a:r>
            <a:r>
              <a:rPr lang="ko-KR" altLang="en-US" sz="1400" b="0" dirty="0" smtClean="0">
                <a:latin typeface="+mn-ea"/>
                <a:ea typeface="+mn-ea"/>
              </a:rPr>
              <a:t>조정하고 사전에 학생들이 과제를 준비할 수 있도록 강의계획서에 과제 제시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 smtClean="0">
                <a:latin typeface="+mn-ea"/>
                <a:ea typeface="+mn-ea"/>
              </a:rPr>
              <a:t>(* 7</a:t>
            </a:r>
            <a:r>
              <a:rPr lang="ko-KR" altLang="en-US" sz="1400" b="0" dirty="0" smtClean="0">
                <a:latin typeface="+mn-ea"/>
                <a:ea typeface="+mn-ea"/>
              </a:rPr>
              <a:t>월 주임교수 회의에서 논의</a:t>
            </a:r>
            <a:r>
              <a:rPr lang="en-US" altLang="ko-KR" sz="1400" b="0" dirty="0" smtClean="0">
                <a:latin typeface="+mn-ea"/>
                <a:ea typeface="+mn-ea"/>
              </a:rPr>
              <a:t>)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991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1756" y="3429000"/>
            <a:ext cx="3672451" cy="11849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출석 체크 및 수업관련 소통의 부재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en-US" altLang="ko-KR" sz="1500" b="0" dirty="0">
                <a:latin typeface="+mj-ea"/>
                <a:ea typeface="+mj-ea"/>
              </a:rPr>
              <a:t>(</a:t>
            </a:r>
            <a:r>
              <a:rPr lang="ko-KR" altLang="en-US" sz="1500" b="0" dirty="0">
                <a:latin typeface="+mj-ea"/>
                <a:ea typeface="+mj-ea"/>
              </a:rPr>
              <a:t>교수님과 연락이 어려움</a:t>
            </a:r>
            <a:r>
              <a:rPr lang="en-US" altLang="ko-KR" sz="1500" b="0" dirty="0">
                <a:latin typeface="+mj-ea"/>
                <a:ea typeface="+mj-ea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영역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수업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0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65807" y="2884919"/>
            <a:ext cx="345643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err="1" smtClean="0">
                <a:latin typeface="+mn-ea"/>
                <a:ea typeface="+mn-ea"/>
              </a:rPr>
              <a:t>대면수업시</a:t>
            </a:r>
            <a:r>
              <a:rPr lang="ko-KR" altLang="en-US" sz="1400" b="0" dirty="0" smtClean="0">
                <a:latin typeface="+mn-ea"/>
                <a:ea typeface="+mn-ea"/>
              </a:rPr>
              <a:t> 바로바로 체크될 수 있도록 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>
                <a:latin typeface="+mn-ea"/>
                <a:ea typeface="+mn-ea"/>
              </a:rPr>
              <a:t> </a:t>
            </a:r>
            <a:r>
              <a:rPr lang="en-US" altLang="ko-KR" sz="1400" b="0" dirty="0" smtClean="0">
                <a:latin typeface="+mn-ea"/>
                <a:ea typeface="+mn-ea"/>
              </a:rPr>
              <a:t>      </a:t>
            </a:r>
            <a:r>
              <a:rPr lang="ko-KR" altLang="en-US" sz="1400" b="0" dirty="0" smtClean="0">
                <a:latin typeface="+mn-ea"/>
                <a:ea typeface="+mn-ea"/>
              </a:rPr>
              <a:t>하고 온라인 영상 수강자도 바로 체크될 수             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>
                <a:latin typeface="+mn-ea"/>
                <a:ea typeface="+mn-ea"/>
              </a:rPr>
              <a:t>  </a:t>
            </a:r>
            <a:r>
              <a:rPr lang="en-US" altLang="ko-KR" sz="1400" b="0" dirty="0" smtClean="0">
                <a:latin typeface="+mn-ea"/>
                <a:ea typeface="+mn-ea"/>
              </a:rPr>
              <a:t>     </a:t>
            </a:r>
            <a:r>
              <a:rPr lang="ko-KR" altLang="en-US" sz="1400" b="0" dirty="0" smtClean="0">
                <a:latin typeface="+mn-ea"/>
                <a:ea typeface="+mn-ea"/>
              </a:rPr>
              <a:t>있도록 하겠음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온라인 </a:t>
            </a:r>
            <a:r>
              <a:rPr lang="ko-KR" altLang="en-US" sz="1400" b="0" dirty="0">
                <a:latin typeface="+mn-ea"/>
                <a:ea typeface="+mn-ea"/>
              </a:rPr>
              <a:t>수업으로 진행할 경우에도 </a:t>
            </a:r>
            <a:r>
              <a:rPr lang="en-US" altLang="ko-KR" sz="1400" b="0" dirty="0" smtClean="0">
                <a:latin typeface="+mn-ea"/>
                <a:ea typeface="+mn-ea"/>
              </a:rPr>
              <a:t> </a:t>
            </a:r>
            <a:r>
              <a:rPr lang="en-US" altLang="ko-KR" sz="1400" b="0" dirty="0">
                <a:latin typeface="+mn-ea"/>
                <a:ea typeface="+mn-ea"/>
              </a:rPr>
              <a:t>LMS </a:t>
            </a:r>
            <a:r>
              <a:rPr lang="ko-KR" altLang="en-US" sz="1400" b="0" dirty="0">
                <a:latin typeface="+mn-ea"/>
                <a:ea typeface="+mn-ea"/>
              </a:rPr>
              <a:t>및 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0" dirty="0" smtClean="0">
                <a:latin typeface="+mn-ea"/>
                <a:ea typeface="+mn-ea"/>
              </a:rPr>
              <a:t>        SNS</a:t>
            </a:r>
            <a:r>
              <a:rPr lang="ko-KR" altLang="en-US" sz="1400" b="0" dirty="0">
                <a:latin typeface="+mn-ea"/>
                <a:ea typeface="+mn-ea"/>
              </a:rPr>
              <a:t>를 활용하여 원활한 소통이 되도록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       교수님들께 요청하였음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72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1756" y="3429000"/>
            <a:ext cx="3672451" cy="11849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>
                <a:latin typeface="+mj-ea"/>
                <a:ea typeface="+mj-ea"/>
              </a:rPr>
              <a:t>다양한 </a:t>
            </a:r>
            <a:r>
              <a:rPr lang="ko-KR" altLang="en-US" sz="2800" dirty="0" err="1">
                <a:latin typeface="+mj-ea"/>
                <a:ea typeface="+mj-ea"/>
              </a:rPr>
              <a:t>비대면</a:t>
            </a:r>
            <a:r>
              <a:rPr lang="ko-KR" altLang="en-US" sz="2800" dirty="0">
                <a:latin typeface="+mj-ea"/>
                <a:ea typeface="+mj-ea"/>
              </a:rPr>
              <a:t> 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ko-KR" altLang="en-US" sz="2800" dirty="0">
                <a:latin typeface="+mj-ea"/>
                <a:ea typeface="+mj-ea"/>
              </a:rPr>
              <a:t>수업 도구 개발</a:t>
            </a:r>
            <a:endParaRPr lang="en-US" altLang="ko-KR" sz="2800" dirty="0">
              <a:latin typeface="+mj-ea"/>
              <a:ea typeface="+mj-ea"/>
            </a:endParaRPr>
          </a:p>
          <a:p>
            <a:r>
              <a:rPr lang="en-US" altLang="ko-KR" sz="1500" b="0" dirty="0">
                <a:latin typeface="+mj-ea"/>
                <a:ea typeface="+mj-ea"/>
              </a:rPr>
              <a:t>(</a:t>
            </a:r>
            <a:r>
              <a:rPr lang="ko-KR" altLang="en-US" sz="1500" b="0" dirty="0">
                <a:latin typeface="+mj-ea"/>
                <a:ea typeface="+mj-ea"/>
              </a:rPr>
              <a:t>마이크 및 영상 화질 개선</a:t>
            </a:r>
            <a:r>
              <a:rPr lang="en-US" altLang="ko-KR" sz="1500" b="0" dirty="0">
                <a:latin typeface="+mj-ea"/>
                <a:ea typeface="+mj-ea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영역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수업지원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65808" y="3046502"/>
            <a:ext cx="3456432" cy="1708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err="1" smtClean="0">
                <a:latin typeface="+mn-ea"/>
                <a:ea typeface="+mn-ea"/>
              </a:rPr>
              <a:t>방학중</a:t>
            </a:r>
            <a:r>
              <a:rPr lang="ko-KR" altLang="en-US" sz="1400" b="0" dirty="0" smtClean="0">
                <a:latin typeface="+mn-ea"/>
                <a:ea typeface="+mn-ea"/>
              </a:rPr>
              <a:t> </a:t>
            </a:r>
            <a:r>
              <a:rPr lang="en-US" altLang="ko-KR" sz="1400" b="0" dirty="0">
                <a:latin typeface="+mn-ea"/>
                <a:ea typeface="+mn-ea"/>
              </a:rPr>
              <a:t>LMS </a:t>
            </a:r>
            <a:r>
              <a:rPr lang="ko-KR" altLang="en-US" sz="1400" b="0" dirty="0">
                <a:latin typeface="+mn-ea"/>
                <a:ea typeface="+mn-ea"/>
              </a:rPr>
              <a:t>활용에 대한 온라인 연수 진행</a:t>
            </a:r>
            <a:endParaRPr lang="en-US" altLang="ko-KR" sz="1400" b="0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외래 </a:t>
            </a:r>
            <a:r>
              <a:rPr lang="ko-KR" altLang="en-US" sz="1400" b="0" dirty="0" err="1">
                <a:latin typeface="+mn-ea"/>
                <a:ea typeface="+mn-ea"/>
              </a:rPr>
              <a:t>교수님들에게도</a:t>
            </a:r>
            <a:r>
              <a:rPr lang="ko-KR" altLang="en-US" sz="1400" b="0" dirty="0">
                <a:latin typeface="+mn-ea"/>
                <a:ea typeface="+mn-ea"/>
              </a:rPr>
              <a:t> 온라인 콘텐츠 연수에 참여할 수 있도록 지원</a:t>
            </a:r>
            <a:endParaRPr lang="en-US" altLang="ko-KR" sz="1400" b="0" dirty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err="1" smtClean="0">
                <a:latin typeface="+mn-ea"/>
                <a:ea typeface="+mn-ea"/>
              </a:rPr>
              <a:t>파납토</a:t>
            </a:r>
            <a:r>
              <a:rPr lang="ko-KR" altLang="en-US" sz="1400" b="0" dirty="0" smtClean="0">
                <a:latin typeface="+mn-ea"/>
                <a:ea typeface="+mn-ea"/>
              </a:rPr>
              <a:t> </a:t>
            </a:r>
            <a:r>
              <a:rPr lang="ko-KR" altLang="en-US" sz="1400" b="0" dirty="0">
                <a:latin typeface="+mn-ea"/>
                <a:ea typeface="+mn-ea"/>
              </a:rPr>
              <a:t>영상의 질 향상을 위해 교수님들에게 교육 및 지원을 진행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42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/>
          <p:cNvGrpSpPr/>
          <p:nvPr/>
        </p:nvGrpSpPr>
        <p:grpSpPr>
          <a:xfrm>
            <a:off x="429768" y="2349635"/>
            <a:ext cx="3456432" cy="3169263"/>
            <a:chOff x="1111446" y="2165400"/>
            <a:chExt cx="2700700" cy="2395686"/>
          </a:xfrm>
        </p:grpSpPr>
        <p:sp>
          <p:nvSpPr>
            <p:cNvPr id="42" name="직사각형 41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80741" y="2183264"/>
            <a:ext cx="1154483" cy="400110"/>
          </a:xfrm>
          <a:prstGeom prst="rect">
            <a:avLst/>
          </a:prstGeom>
          <a:solidFill>
            <a:srgbClr val="CFB691"/>
          </a:solidFill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요청 사항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1756" y="3429000"/>
            <a:ext cx="3672451" cy="8248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sz="2800" dirty="0" err="1">
                <a:latin typeface="+mj-ea"/>
                <a:ea typeface="+mj-ea"/>
              </a:rPr>
              <a:t>수업별</a:t>
            </a:r>
            <a:r>
              <a:rPr lang="ko-KR" altLang="en-US" sz="2800" dirty="0">
                <a:latin typeface="+mj-ea"/>
                <a:ea typeface="+mj-ea"/>
              </a:rPr>
              <a:t> 조교 요청</a:t>
            </a:r>
            <a:endParaRPr lang="en-US" altLang="ko-KR" sz="2800" dirty="0">
              <a:latin typeface="+mj-ea"/>
              <a:ea typeface="+mj-ea"/>
            </a:endParaRPr>
          </a:p>
          <a:p>
            <a:pPr marL="0" marR="0" lvl="0" indent="0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(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영상 촬영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,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업로드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, </a:t>
            </a:r>
            <a:r>
              <a:rPr lang="ko-KR" altLang="en-US" sz="1500" b="0" spc="0" dirty="0">
                <a:solidFill>
                  <a:srgbClr val="44546A"/>
                </a:solidFill>
                <a:latin typeface="+mj-ea"/>
                <a:ea typeface="+mj-ea"/>
              </a:rPr>
              <a:t>발열체크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등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1447" y="635994"/>
            <a:ext cx="28151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altLang="ko-KR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2020-1</a:t>
            </a:r>
            <a:r>
              <a:rPr lang="ko-KR" altLang="en-US" sz="2000" b="1" spc="-150" dirty="0">
                <a:solidFill>
                  <a:schemeClr val="bg2">
                    <a:lumMod val="2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학기 간담회 개선안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55071" y="1410485"/>
            <a:ext cx="4233859" cy="564770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1400" b="1">
                <a:latin typeface="-윤디자인웹돋움" panose="02030600000101010101" pitchFamily="18" charset="-127"/>
                <a:ea typeface="-윤디자인웹돋움" panose="02030600000101010101" pitchFamily="18" charset="-127"/>
              </a:defRPr>
            </a:lvl1pPr>
          </a:lstStyle>
          <a:p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교육 영역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수업지원</a:t>
            </a:r>
            <a:r>
              <a:rPr lang="en-US" altLang="ko-KR" sz="2800" dirty="0">
                <a:solidFill>
                  <a:schemeClr val="bg2">
                    <a:lumMod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dirty="0">
              <a:solidFill>
                <a:schemeClr val="bg2">
                  <a:lumMod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5257801" y="2349635"/>
            <a:ext cx="3456432" cy="3169263"/>
            <a:chOff x="1111446" y="2165400"/>
            <a:chExt cx="2700700" cy="2395686"/>
          </a:xfrm>
        </p:grpSpPr>
        <p:sp>
          <p:nvSpPr>
            <p:cNvPr id="25" name="직사각형 24"/>
            <p:cNvSpPr/>
            <p:nvPr/>
          </p:nvSpPr>
          <p:spPr>
            <a:xfrm>
              <a:off x="1111446" y="2165400"/>
              <a:ext cx="2700699" cy="2344762"/>
            </a:xfrm>
            <a:prstGeom prst="rect">
              <a:avLst/>
            </a:prstGeom>
            <a:solidFill>
              <a:srgbClr val="CFB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111447" y="2216324"/>
              <a:ext cx="2700699" cy="2344762"/>
            </a:xfrm>
            <a:prstGeom prst="rect">
              <a:avLst/>
            </a:prstGeom>
            <a:solidFill>
              <a:srgbClr val="F6EC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706695" y="2193687"/>
            <a:ext cx="2558642" cy="400110"/>
          </a:xfrm>
          <a:prstGeom prst="rect">
            <a:avLst/>
          </a:prstGeom>
          <a:solidFill>
            <a:srgbClr val="CFB691"/>
          </a:solidFill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개선안 및 고려사항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65808" y="3208084"/>
            <a:ext cx="345643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>
            <a:defPPr>
              <a:defRPr lang="ko-KR"/>
            </a:defPPr>
            <a:lvl1pPr algn="ctr">
              <a:defRPr sz="2000" b="1" spc="-150">
                <a:solidFill>
                  <a:schemeClr val="tx2"/>
                </a:solidFill>
                <a:latin typeface="a신문고딕" panose="02020600000000000000" pitchFamily="18" charset="-127"/>
                <a:ea typeface="a신문고딕" panose="02020600000000000000" pitchFamily="18" charset="-127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수업마다 수업 조교를 </a:t>
            </a:r>
            <a:r>
              <a:rPr lang="ko-KR" altLang="en-US" sz="1400" b="0" dirty="0">
                <a:latin typeface="+mn-ea"/>
                <a:ea typeface="+mn-ea"/>
              </a:rPr>
              <a:t>배치하는 것은 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      예산의 </a:t>
            </a:r>
            <a:r>
              <a:rPr lang="ko-KR" altLang="en-US" sz="1400" b="0" dirty="0">
                <a:latin typeface="+mn-ea"/>
                <a:ea typeface="+mn-ea"/>
              </a:rPr>
              <a:t>어려움이 있음</a:t>
            </a:r>
            <a:r>
              <a:rPr lang="en-US" altLang="ko-KR" sz="1400" b="0" dirty="0">
                <a:latin typeface="+mn-ea"/>
                <a:ea typeface="+mn-ea"/>
              </a:rPr>
              <a:t>  </a:t>
            </a:r>
            <a:endParaRPr lang="en-US" altLang="ko-KR" sz="1400" b="0" dirty="0" smtClean="0"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0" dirty="0" smtClean="0">
                <a:latin typeface="+mn-ea"/>
                <a:ea typeface="+mn-ea"/>
              </a:rPr>
              <a:t>수업 </a:t>
            </a:r>
            <a:r>
              <a:rPr lang="ko-KR" altLang="en-US" sz="1400" b="0" dirty="0">
                <a:latin typeface="+mn-ea"/>
                <a:ea typeface="+mn-ea"/>
              </a:rPr>
              <a:t>관리 </a:t>
            </a:r>
            <a:r>
              <a:rPr lang="ko-KR" altLang="en-US" sz="1400" b="0" dirty="0" smtClean="0">
                <a:latin typeface="+mn-ea"/>
                <a:ea typeface="+mn-ea"/>
              </a:rPr>
              <a:t>조교 </a:t>
            </a:r>
            <a:r>
              <a:rPr lang="en-US" altLang="ko-KR" sz="1400" b="0" dirty="0" smtClean="0">
                <a:latin typeface="+mn-ea"/>
                <a:ea typeface="+mn-ea"/>
              </a:rPr>
              <a:t>1</a:t>
            </a:r>
            <a:r>
              <a:rPr lang="ko-KR" altLang="en-US" sz="1400" b="0" dirty="0" smtClean="0">
                <a:latin typeface="+mn-ea"/>
                <a:ea typeface="+mn-ea"/>
              </a:rPr>
              <a:t>인을 </a:t>
            </a:r>
            <a:r>
              <a:rPr lang="ko-KR" altLang="en-US" sz="1400" b="0" dirty="0">
                <a:latin typeface="+mn-ea"/>
                <a:ea typeface="+mn-ea"/>
              </a:rPr>
              <a:t>선발하여 </a:t>
            </a:r>
            <a:endParaRPr lang="en-US" altLang="ko-KR" sz="1400" b="0" dirty="0"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0" dirty="0" smtClean="0">
                <a:latin typeface="+mn-ea"/>
                <a:ea typeface="+mn-ea"/>
              </a:rPr>
              <a:t>       수업을 </a:t>
            </a:r>
            <a:r>
              <a:rPr lang="ko-KR" altLang="en-US" sz="1400" b="0" dirty="0">
                <a:latin typeface="+mn-ea"/>
                <a:ea typeface="+mn-ea"/>
              </a:rPr>
              <a:t>지원하는 방안 </a:t>
            </a:r>
            <a:r>
              <a:rPr lang="ko-KR" altLang="en-US" sz="1400" b="0" dirty="0" smtClean="0">
                <a:latin typeface="+mn-ea"/>
                <a:ea typeface="+mn-ea"/>
              </a:rPr>
              <a:t>검토 중</a:t>
            </a:r>
            <a:r>
              <a:rPr lang="en-US" altLang="ko-KR" sz="1400" b="0" dirty="0" smtClean="0">
                <a:latin typeface="+mn-ea"/>
                <a:ea typeface="+mn-ea"/>
              </a:rPr>
              <a:t> </a:t>
            </a:r>
            <a:endParaRPr lang="en-US" altLang="ko-KR" sz="1400" b="0" dirty="0">
              <a:latin typeface="+mn-ea"/>
              <a:ea typeface="+mn-ea"/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A42D2EC9-703D-4C24-A79E-098D0C650422}"/>
              </a:ext>
            </a:extLst>
          </p:cNvPr>
          <p:cNvSpPr/>
          <p:nvPr/>
        </p:nvSpPr>
        <p:spPr>
          <a:xfrm>
            <a:off x="3886199" y="3618197"/>
            <a:ext cx="1371601" cy="564770"/>
          </a:xfrm>
          <a:prstGeom prst="rightArrow">
            <a:avLst/>
          </a:prstGeom>
          <a:solidFill>
            <a:srgbClr val="C6A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07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15069E230377F3419DAA0F1C06CB739C" ma:contentTypeVersion="5" ma:contentTypeDescription="새 문서를 만듭니다." ma:contentTypeScope="" ma:versionID="ef13afc395ded99365c4ee74d66232a9">
  <xsd:schema xmlns:xsd="http://www.w3.org/2001/XMLSchema" xmlns:xs="http://www.w3.org/2001/XMLSchema" xmlns:p="http://schemas.microsoft.com/office/2006/metadata/properties" xmlns:ns3="4d1a112c-7b87-4b58-9564-8e2c28cd8da4" xmlns:ns4="ae26b641-cc82-4723-92c7-a5b784663e0a" targetNamespace="http://schemas.microsoft.com/office/2006/metadata/properties" ma:root="true" ma:fieldsID="9ecf80e4a1afb2923406bb841e593720" ns3:_="" ns4:_="">
    <xsd:import namespace="4d1a112c-7b87-4b58-9564-8e2c28cd8da4"/>
    <xsd:import namespace="ae26b641-cc82-4723-92c7-a5b784663e0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a112c-7b87-4b58-9564-8e2c28cd8d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26b641-cc82-4723-92c7-a5b784663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96DB68-9E99-4BB7-816D-E9AE0EFC24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1a112c-7b87-4b58-9564-8e2c28cd8da4"/>
    <ds:schemaRef ds:uri="ae26b641-cc82-4723-92c7-a5b784663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61ADDA-F36A-476B-9AEE-254E8F2F8F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CE4B4-E4B0-46A6-B8EB-65F0C2488998}">
  <ds:schemaRefs>
    <ds:schemaRef ds:uri="http://www.w3.org/XML/1998/namespace"/>
    <ds:schemaRef ds:uri="http://purl.org/dc/terms/"/>
    <ds:schemaRef ds:uri="4d1a112c-7b87-4b58-9564-8e2c28cd8da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ae26b641-cc82-4723-92c7-a5b784663e0a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</TotalTime>
  <Words>655</Words>
  <Application>Microsoft Office PowerPoint</Application>
  <PresentationFormat>화면 슬라이드 쇼(4:3)</PresentationFormat>
  <Paragraphs>137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나눔명조 ExtraBold</vt:lpstr>
      <vt:lpstr>Aharoni</vt:lpstr>
      <vt:lpstr>나눔고딕</vt:lpstr>
      <vt:lpstr>Arial</vt:lpstr>
      <vt:lpstr>Calibri Light</vt:lpstr>
      <vt:lpstr>맑은 고딕</vt:lpstr>
      <vt:lpstr>Calibri</vt:lpstr>
      <vt:lpstr>나눔고딕 ExtraBold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김기영</dc:creator>
  <cp:lastModifiedBy>장성희</cp:lastModifiedBy>
  <cp:revision>83</cp:revision>
  <dcterms:created xsi:type="dcterms:W3CDTF">2016-05-13T05:56:15Z</dcterms:created>
  <dcterms:modified xsi:type="dcterms:W3CDTF">2020-07-31T05:52:18Z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0x01010015069E230377F3419DAA0F1C06CB739C</vt:lpwstr>
  </property>
</Properties>
</file>